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65" r:id="rId5"/>
    <p:sldId id="271" r:id="rId6"/>
    <p:sldId id="272" r:id="rId7"/>
    <p:sldId id="273" r:id="rId8"/>
    <p:sldId id="270" r:id="rId9"/>
    <p:sldId id="261" r:id="rId10"/>
    <p:sldId id="262" r:id="rId11"/>
    <p:sldId id="264" r:id="rId12"/>
    <p:sldId id="257" r:id="rId13"/>
    <p:sldId id="266" r:id="rId14"/>
    <p:sldId id="267" r:id="rId15"/>
    <p:sldId id="269" r:id="rId16"/>
    <p:sldId id="274" r:id="rId17"/>
    <p:sldId id="275" r:id="rId18"/>
    <p:sldId id="268" r:id="rId19"/>
    <p:sldId id="276" r:id="rId20"/>
    <p:sldId id="277" r:id="rId21"/>
    <p:sldId id="278" r:id="rId22"/>
    <p:sldId id="279" r:id="rId23"/>
    <p:sldId id="288" r:id="rId24"/>
    <p:sldId id="281" r:id="rId25"/>
    <p:sldId id="280" r:id="rId26"/>
    <p:sldId id="282" r:id="rId27"/>
    <p:sldId id="283" r:id="rId28"/>
    <p:sldId id="284" r:id="rId29"/>
    <p:sldId id="287" r:id="rId30"/>
    <p:sldId id="289" r:id="rId31"/>
    <p:sldId id="286" r:id="rId32"/>
    <p:sldId id="291" r:id="rId33"/>
    <p:sldId id="290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1" d="100"/>
          <a:sy n="211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C7B5-7852-0C4D-A475-4DF06CCEE2E1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C965-CC32-034C-B14E-A396ADC34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C965-CC32-034C-B14E-A396ADC343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9DE0ACD-8D24-1C44-A3AF-22698FA0D3A2}" type="datetimeFigureOut">
              <a:rPr lang="en-US" smtClean="0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F69AFE0-B877-5F4C-B913-5AB1672E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DNA-protein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Xinghua Lu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Biomedical Informatics</a:t>
            </a:r>
          </a:p>
          <a:p>
            <a:r>
              <a:rPr lang="en-US" dirty="0"/>
              <a:t>BIOST 2055</a:t>
            </a:r>
          </a:p>
        </p:txBody>
      </p:sp>
    </p:spTree>
    <p:extLst>
      <p:ext uri="{BB962C8B-B14F-4D97-AF65-F5344CB8AC3E}">
        <p14:creationId xmlns:p14="http://schemas.microsoft.com/office/powerpoint/2010/main" val="300137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DNase</a:t>
            </a:r>
            <a:r>
              <a:rPr lang="en-US" dirty="0" smtClean="0"/>
              <a:t> </a:t>
            </a:r>
            <a:r>
              <a:rPr lang="en-US" dirty="0" err="1" smtClean="0"/>
              <a:t>Footprinting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48433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Label DNA sequences of interest</a:t>
            </a:r>
          </a:p>
          <a:p>
            <a:r>
              <a:rPr lang="en-US" dirty="0" smtClean="0"/>
              <a:t>Incubate with protein of interest with DAN</a:t>
            </a:r>
          </a:p>
          <a:p>
            <a:r>
              <a:rPr lang="en-US" dirty="0" smtClean="0"/>
              <a:t>Subject samples to </a:t>
            </a:r>
            <a:r>
              <a:rPr lang="en-US" dirty="0" err="1" smtClean="0"/>
              <a:t>DNaseI</a:t>
            </a:r>
            <a:endParaRPr lang="en-US" dirty="0" smtClean="0"/>
          </a:p>
          <a:p>
            <a:r>
              <a:rPr lang="en-US" dirty="0" smtClean="0"/>
              <a:t>Expect random cut at restriction sites</a:t>
            </a:r>
          </a:p>
          <a:p>
            <a:r>
              <a:rPr lang="en-US" dirty="0" smtClean="0"/>
              <a:t>Protein binding will protect DNA from </a:t>
            </a:r>
            <a:r>
              <a:rPr lang="en-US" dirty="0" err="1" smtClean="0"/>
              <a:t>DNaseI</a:t>
            </a:r>
            <a:endParaRPr lang="en-US" dirty="0" smtClean="0"/>
          </a:p>
          <a:p>
            <a:r>
              <a:rPr lang="en-US" dirty="0" smtClean="0"/>
              <a:t>Run on gel to detect</a:t>
            </a:r>
          </a:p>
          <a:p>
            <a:r>
              <a:rPr lang="en-US" dirty="0" smtClean="0"/>
              <a:t>Test different concentration of the protein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222" b="-37222"/>
          <a:stretch>
            <a:fillRect/>
          </a:stretch>
        </p:blipFill>
        <p:spPr>
          <a:xfrm>
            <a:off x="4648200" y="1476562"/>
            <a:ext cx="4203960" cy="4781480"/>
          </a:xfrm>
        </p:spPr>
      </p:pic>
    </p:spTree>
    <p:extLst>
      <p:ext uri="{BB962C8B-B14F-4D97-AF65-F5344CB8AC3E}">
        <p14:creationId xmlns:p14="http://schemas.microsoft.com/office/powerpoint/2010/main" val="175744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Combining</a:t>
            </a:r>
            <a:r>
              <a:rPr lang="en-US" b="1" dirty="0" smtClean="0">
                <a:solidFill>
                  <a:srgbClr val="FF0000"/>
                </a:solidFill>
              </a:rPr>
              <a:t> Ch</a:t>
            </a:r>
            <a:r>
              <a:rPr lang="en-US" dirty="0" smtClean="0"/>
              <a:t>romatin-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mmuno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recipitation and DNA microarray (</a:t>
            </a:r>
            <a:r>
              <a:rPr lang="en-US" b="1" dirty="0" smtClean="0">
                <a:solidFill>
                  <a:srgbClr val="FF0000"/>
                </a:solidFill>
              </a:rPr>
              <a:t>chip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Enabling detection the genome-wide binding events of a protein of interest</a:t>
            </a:r>
          </a:p>
          <a:p>
            <a:r>
              <a:rPr lang="en-US" dirty="0" smtClean="0"/>
              <a:t>Require antibody against the protein of interest 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1187" b="-975"/>
          <a:stretch/>
        </p:blipFill>
        <p:spPr>
          <a:xfrm>
            <a:off x="4777484" y="2106643"/>
            <a:ext cx="4213485" cy="2722667"/>
          </a:xfrm>
        </p:spPr>
      </p:pic>
    </p:spTree>
    <p:extLst>
      <p:ext uri="{BB962C8B-B14F-4D97-AF65-F5344CB8AC3E}">
        <p14:creationId xmlns:p14="http://schemas.microsoft.com/office/powerpoint/2010/main" val="319453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1231" y="1803586"/>
            <a:ext cx="3566160" cy="4056062"/>
          </a:xfrm>
        </p:spPr>
        <p:txBody>
          <a:bodyPr/>
          <a:lstStyle/>
          <a:p>
            <a:r>
              <a:rPr lang="en-US" dirty="0" smtClean="0"/>
              <a:t>Chromatin </a:t>
            </a:r>
            <a:r>
              <a:rPr lang="en-US" dirty="0" err="1" smtClean="0"/>
              <a:t>immunopreciptation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3906" b="-4341"/>
          <a:stretch/>
        </p:blipFill>
        <p:spPr>
          <a:xfrm>
            <a:off x="478749" y="5386563"/>
            <a:ext cx="7248599" cy="142217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6" y="488440"/>
            <a:ext cx="5239809" cy="2730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32" y="1257731"/>
            <a:ext cx="3692187" cy="3930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749" y="5003723"/>
            <a:ext cx="110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1636" y="611400"/>
            <a:ext cx="285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etworks found from TF-binding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1690"/>
          <a:stretch/>
        </p:blipFill>
        <p:spPr>
          <a:xfrm>
            <a:off x="543405" y="48843"/>
            <a:ext cx="7919050" cy="224071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3405" y="2307879"/>
            <a:ext cx="3566160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Chromatin enrichment:</a:t>
            </a:r>
          </a:p>
          <a:p>
            <a:pPr lvl="1"/>
            <a:r>
              <a:rPr lang="en-US" dirty="0" smtClean="0"/>
              <a:t>Specific antibody IP</a:t>
            </a:r>
          </a:p>
          <a:p>
            <a:pPr lvl="1"/>
            <a:r>
              <a:rPr lang="en-US" dirty="0" smtClean="0"/>
              <a:t>Label protein with tags and use generic </a:t>
            </a:r>
            <a:r>
              <a:rPr lang="en-US" dirty="0" err="1" smtClean="0"/>
              <a:t>Ab</a:t>
            </a:r>
            <a:endParaRPr lang="en-US" dirty="0" smtClean="0"/>
          </a:p>
          <a:p>
            <a:pPr lvl="1"/>
            <a:r>
              <a:rPr lang="en-US" dirty="0" smtClean="0"/>
              <a:t>Others</a:t>
            </a:r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80560" y="2319618"/>
            <a:ext cx="3566160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Chip:</a:t>
            </a:r>
          </a:p>
          <a:p>
            <a:pPr lvl="1"/>
            <a:r>
              <a:rPr lang="en-US" dirty="0" err="1" smtClean="0"/>
              <a:t>cDNA</a:t>
            </a:r>
            <a:r>
              <a:rPr lang="en-US" dirty="0" smtClean="0"/>
              <a:t> microarray</a:t>
            </a:r>
          </a:p>
          <a:p>
            <a:pPr lvl="1"/>
            <a:r>
              <a:rPr lang="en-US" dirty="0" err="1" smtClean="0"/>
              <a:t>Oligo</a:t>
            </a:r>
            <a:r>
              <a:rPr lang="en-US" dirty="0" smtClean="0"/>
              <a:t>-nucleotide </a:t>
            </a:r>
            <a:r>
              <a:rPr lang="en-US" dirty="0" err="1" smtClean="0"/>
              <a:t>microarrary</a:t>
            </a:r>
            <a:r>
              <a:rPr lang="en-US" dirty="0" smtClean="0"/>
              <a:t>, e.g., </a:t>
            </a:r>
            <a:r>
              <a:rPr lang="en-US" dirty="0" err="1" smtClean="0"/>
              <a:t>Affymetrix</a:t>
            </a:r>
            <a:r>
              <a:rPr lang="en-US" dirty="0" smtClean="0"/>
              <a:t> genome </a:t>
            </a:r>
            <a:r>
              <a:rPr lang="en-US" dirty="0"/>
              <a:t>t</a:t>
            </a:r>
            <a:r>
              <a:rPr lang="en-US" dirty="0" smtClean="0"/>
              <a:t>ile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9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Chip-chip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799" y="1619134"/>
            <a:ext cx="3566160" cy="4056062"/>
          </a:xfrm>
        </p:spPr>
        <p:txBody>
          <a:bodyPr/>
          <a:lstStyle/>
          <a:p>
            <a:r>
              <a:rPr lang="en-US" dirty="0" smtClean="0"/>
              <a:t>Peak detections</a:t>
            </a:r>
          </a:p>
          <a:p>
            <a:r>
              <a:rPr lang="en-US" dirty="0" smtClean="0"/>
              <a:t>Control condition </a:t>
            </a:r>
          </a:p>
          <a:p>
            <a:r>
              <a:rPr lang="en-US" dirty="0" smtClean="0"/>
              <a:t>Statistical assessment</a:t>
            </a:r>
          </a:p>
          <a:p>
            <a:r>
              <a:rPr lang="en-US" dirty="0" smtClean="0"/>
              <a:t>Results presentation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9" b="504"/>
          <a:stretch/>
        </p:blipFill>
        <p:spPr>
          <a:xfrm>
            <a:off x="4261756" y="1735139"/>
            <a:ext cx="4322812" cy="2375700"/>
          </a:xfrm>
        </p:spPr>
      </p:pic>
      <p:sp>
        <p:nvSpPr>
          <p:cNvPr id="6" name="Rectangle 5"/>
          <p:cNvSpPr/>
          <p:nvPr/>
        </p:nvSpPr>
        <p:spPr>
          <a:xfrm>
            <a:off x="4661853" y="4124228"/>
            <a:ext cx="3625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MAT by Liu’s lab,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liulab.dfci.harvard.edu</a:t>
            </a:r>
            <a:r>
              <a:rPr lang="en-US" dirty="0"/>
              <a:t>/MAT/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0" y="3858674"/>
            <a:ext cx="3059393" cy="2999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83" y="5992661"/>
            <a:ext cx="2848853" cy="865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6683" y="5623329"/>
            <a:ext cx="127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CisGenome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0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490" y="1735139"/>
            <a:ext cx="7493104" cy="4056062"/>
          </a:xfrm>
        </p:spPr>
        <p:txBody>
          <a:bodyPr/>
          <a:lstStyle/>
          <a:p>
            <a:r>
              <a:rPr lang="en-US" dirty="0" smtClean="0"/>
              <a:t>Chromatin </a:t>
            </a:r>
            <a:r>
              <a:rPr lang="en-US" dirty="0" err="1" smtClean="0"/>
              <a:t>immunoprecipitation</a:t>
            </a:r>
            <a:r>
              <a:rPr lang="en-US" dirty="0" smtClean="0"/>
              <a:t> coupled with high-throughput sequencing</a:t>
            </a:r>
          </a:p>
          <a:p>
            <a:r>
              <a:rPr lang="en-US" dirty="0" smtClean="0"/>
              <a:t>A different way to read out the number of sequence bound by a protein</a:t>
            </a:r>
          </a:p>
          <a:p>
            <a:r>
              <a:rPr lang="en-US" dirty="0" smtClean="0"/>
              <a:t>Potentially more accurate because not cross-hybridization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0"/>
            <a:ext cx="628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0"/>
            <a:ext cx="575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8" y="152637"/>
            <a:ext cx="7406174" cy="4491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8356" y="5369048"/>
            <a:ext cx="2807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Rev </a:t>
            </a:r>
            <a:r>
              <a:rPr lang="en-US" dirty="0" smtClean="0"/>
              <a:t>Genet(2009) 10:669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03"/>
            <a:ext cx="9144000" cy="40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Proteins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148" r="-15148"/>
          <a:stretch>
            <a:fillRect/>
          </a:stretch>
        </p:blipFill>
        <p:spPr>
          <a:xfrm>
            <a:off x="4954036" y="1735139"/>
            <a:ext cx="4189964" cy="465244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5" y="1673021"/>
            <a:ext cx="4511171" cy="45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0"/>
            <a:ext cx="757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86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7" y="0"/>
            <a:ext cx="556529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1969" y="586128"/>
            <a:ext cx="334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Pepke</a:t>
            </a:r>
            <a:r>
              <a:rPr lang="en-US" dirty="0" smtClean="0"/>
              <a:t> et al (2009) Nature Methods</a:t>
            </a:r>
          </a:p>
          <a:p>
            <a:r>
              <a:rPr lang="en-US" dirty="0" smtClean="0"/>
              <a:t>6:S22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2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the interaction of specific DNA sequences and specific proteins</a:t>
            </a:r>
          </a:p>
          <a:p>
            <a:pPr lvl="1"/>
            <a:r>
              <a:rPr lang="en-US" dirty="0" smtClean="0"/>
              <a:t>Gel shift assay</a:t>
            </a:r>
          </a:p>
          <a:p>
            <a:pPr lvl="1"/>
            <a:r>
              <a:rPr lang="en-US" dirty="0" err="1" smtClean="0"/>
              <a:t>DNase</a:t>
            </a:r>
            <a:r>
              <a:rPr lang="en-US" dirty="0" smtClean="0"/>
              <a:t> footprint</a:t>
            </a:r>
          </a:p>
          <a:p>
            <a:pPr lvl="1"/>
            <a:r>
              <a:rPr lang="en-US" dirty="0" smtClean="0"/>
              <a:t>Chip-Chip/Chip-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b="1" dirty="0" smtClean="0"/>
              <a:t>Study whole-genome-scale DNA-protein interactions or transcription sites</a:t>
            </a:r>
          </a:p>
          <a:p>
            <a:pPr lvl="1"/>
            <a:r>
              <a:rPr lang="en-US" dirty="0" err="1" smtClean="0"/>
              <a:t>DNase-seq</a:t>
            </a:r>
            <a:endParaRPr lang="en-US" dirty="0" smtClean="0"/>
          </a:p>
          <a:p>
            <a:pPr lvl="1"/>
            <a:r>
              <a:rPr lang="en-US" dirty="0" smtClean="0"/>
              <a:t>FAIRE</a:t>
            </a:r>
            <a:endParaRPr lang="en-US" dirty="0" smtClean="0"/>
          </a:p>
          <a:p>
            <a:pPr lvl="1"/>
            <a:r>
              <a:rPr lang="en-US" dirty="0" smtClean="0"/>
              <a:t>Pol2-seq</a:t>
            </a:r>
          </a:p>
          <a:p>
            <a:r>
              <a:rPr lang="en-US" dirty="0" smtClean="0"/>
              <a:t>Chromatin structure and high-level interactions</a:t>
            </a:r>
          </a:p>
          <a:p>
            <a:pPr lvl="1"/>
            <a:r>
              <a:rPr lang="en-US" dirty="0" smtClean="0"/>
              <a:t>3C / 5C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Dnase-seq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 loci that be actively transcribed are more sensitive to </a:t>
            </a:r>
            <a:r>
              <a:rPr lang="en-US" dirty="0" err="1" smtClean="0"/>
              <a:t>DNaseI</a:t>
            </a:r>
            <a:r>
              <a:rPr lang="en-US" dirty="0" smtClean="0"/>
              <a:t> digestion.</a:t>
            </a:r>
          </a:p>
          <a:p>
            <a:r>
              <a:rPr lang="en-US" dirty="0" smtClean="0"/>
              <a:t>Molecular techniques are used to label and sequence the ends of the digestion sites</a:t>
            </a:r>
          </a:p>
          <a:p>
            <a:r>
              <a:rPr lang="en-US" dirty="0" smtClean="0"/>
              <a:t>Map the sequence to the genome to reveal “hot</a:t>
            </a:r>
            <a:r>
              <a:rPr lang="en-US" smtClean="0"/>
              <a:t>”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77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0"/>
            <a:ext cx="648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Formaldehyde-assisted Isolation of Regulatory Elements</a:t>
            </a:r>
          </a:p>
          <a:p>
            <a:r>
              <a:rPr lang="en-US" dirty="0" smtClean="0"/>
              <a:t>Identify regions of genome that is “protein-free” as regions that active regions, indicating certain regulatory events are happening at the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8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039" r="-69039"/>
          <a:stretch>
            <a:fillRect/>
          </a:stretch>
        </p:blipFill>
        <p:spPr>
          <a:xfrm>
            <a:off x="-1027102" y="152936"/>
            <a:ext cx="11809119" cy="6549228"/>
          </a:xfrm>
        </p:spPr>
      </p:pic>
    </p:spTree>
    <p:extLst>
      <p:ext uri="{BB962C8B-B14F-4D97-AF65-F5344CB8AC3E}">
        <p14:creationId xmlns:p14="http://schemas.microsoft.com/office/powerpoint/2010/main" val="277825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Pol2-seq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Immunoprecipitation of RNA polymerase 2, the enzyme that transcribe genes into mRNA</a:t>
            </a:r>
          </a:p>
          <a:p>
            <a:r>
              <a:rPr lang="en-US" dirty="0" smtClean="0"/>
              <a:t>Pol2 signals reflect formation of polymerase complex at chromosome</a:t>
            </a:r>
          </a:p>
          <a:p>
            <a:r>
              <a:rPr lang="en-US" dirty="0" smtClean="0"/>
              <a:t>Signal reflect the number and kinetics of the transcription of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9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0"/>
            <a:ext cx="5270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DNA-protein Interactions of Interest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3" r="-647"/>
          <a:stretch/>
        </p:blipFill>
        <p:spPr>
          <a:xfrm>
            <a:off x="4389948" y="1845570"/>
            <a:ext cx="4369242" cy="405606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-478" r="-381"/>
          <a:stretch/>
        </p:blipFill>
        <p:spPr>
          <a:xfrm>
            <a:off x="241585" y="1845570"/>
            <a:ext cx="3754925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2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the interaction of specific DNA sequences and specific proteins</a:t>
            </a:r>
          </a:p>
          <a:p>
            <a:pPr lvl="1"/>
            <a:r>
              <a:rPr lang="en-US" dirty="0" smtClean="0"/>
              <a:t>Gel shift assay</a:t>
            </a:r>
          </a:p>
          <a:p>
            <a:pPr lvl="1"/>
            <a:r>
              <a:rPr lang="en-US" dirty="0" err="1" smtClean="0"/>
              <a:t>DNase</a:t>
            </a:r>
            <a:r>
              <a:rPr lang="en-US" dirty="0" smtClean="0"/>
              <a:t> footprint</a:t>
            </a:r>
          </a:p>
          <a:p>
            <a:pPr lvl="1"/>
            <a:r>
              <a:rPr lang="en-US" dirty="0" smtClean="0"/>
              <a:t>Chip-Chip/Chip-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Study whole-genome-scale DNA-protein interactions or transcription sites</a:t>
            </a:r>
          </a:p>
          <a:p>
            <a:pPr lvl="1"/>
            <a:r>
              <a:rPr lang="en-US" dirty="0" err="1" smtClean="0"/>
              <a:t>DNase-seq</a:t>
            </a:r>
            <a:endParaRPr lang="en-US" dirty="0" smtClean="0"/>
          </a:p>
          <a:p>
            <a:pPr lvl="1"/>
            <a:r>
              <a:rPr lang="en-US" dirty="0" smtClean="0"/>
              <a:t>FAIRE</a:t>
            </a:r>
            <a:endParaRPr lang="en-US" dirty="0" smtClean="0"/>
          </a:p>
          <a:p>
            <a:pPr lvl="1"/>
            <a:r>
              <a:rPr lang="en-US" dirty="0" smtClean="0"/>
              <a:t>Pol2-seq</a:t>
            </a:r>
          </a:p>
          <a:p>
            <a:r>
              <a:rPr lang="en-US" b="1" dirty="0" smtClean="0"/>
              <a:t>Chromatin structure and high-level interactions</a:t>
            </a:r>
          </a:p>
          <a:p>
            <a:pPr lvl="1"/>
            <a:r>
              <a:rPr lang="en-US" dirty="0" smtClean="0"/>
              <a:t>3C / 5C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5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 High-level Structures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Chromosome Configuration Capture (3C); </a:t>
            </a:r>
            <a:r>
              <a:rPr lang="en-US" dirty="0"/>
              <a:t>Circularized Chromosome Conformation Capture (4C</a:t>
            </a:r>
            <a:r>
              <a:rPr lang="en-US" dirty="0" smtClean="0"/>
              <a:t>); Chromosome Configuration Capture Carbon Copy (5C)</a:t>
            </a:r>
          </a:p>
          <a:p>
            <a:r>
              <a:rPr lang="en-US" dirty="0" smtClean="0"/>
              <a:t>Detecting long distance interactions between fragments of chromosome, e.g., interaction of enhancers and transcription machinery</a:t>
            </a:r>
          </a:p>
          <a:p>
            <a:r>
              <a:rPr lang="en-US" dirty="0" smtClean="0"/>
              <a:t>Using formaldehyde to cross-link interacting proteins and DNA fragments, followed by sequencing and mapping to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1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5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0"/>
            <a:ext cx="3865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02" y="1560048"/>
            <a:ext cx="4071905" cy="529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Integrative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00" y="0"/>
            <a:ext cx="7728608" cy="2349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00" y="2349791"/>
            <a:ext cx="6251161" cy="450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05" y="2349790"/>
            <a:ext cx="3130795" cy="4563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ENCODE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4"/>
            <a:ext cx="7949579" cy="337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14" y="3446353"/>
            <a:ext cx="6325472" cy="3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25" b="5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2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0"/>
            <a:ext cx="5270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2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Study the interaction of specific DNA sequences and specific proteins</a:t>
            </a:r>
          </a:p>
          <a:p>
            <a:pPr lvl="1"/>
            <a:r>
              <a:rPr lang="en-US" dirty="0" smtClean="0"/>
              <a:t>Gel shift assay</a:t>
            </a:r>
          </a:p>
          <a:p>
            <a:pPr lvl="1"/>
            <a:r>
              <a:rPr lang="en-US" dirty="0" err="1" smtClean="0"/>
              <a:t>DNase</a:t>
            </a:r>
            <a:r>
              <a:rPr lang="en-US" dirty="0" smtClean="0"/>
              <a:t> footprint</a:t>
            </a:r>
          </a:p>
          <a:p>
            <a:pPr lvl="1"/>
            <a:r>
              <a:rPr lang="en-US" dirty="0" smtClean="0"/>
              <a:t>Chip-Chip/Chip-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Study whole-genome-scale DNA-protein interactions or transcription sites</a:t>
            </a:r>
          </a:p>
          <a:p>
            <a:pPr lvl="1"/>
            <a:r>
              <a:rPr lang="en-US" dirty="0" err="1" smtClean="0"/>
              <a:t>DNase-seq</a:t>
            </a:r>
            <a:endParaRPr lang="en-US" dirty="0" smtClean="0"/>
          </a:p>
          <a:p>
            <a:pPr lvl="1"/>
            <a:r>
              <a:rPr lang="en-US" dirty="0" smtClean="0"/>
              <a:t>FAIRE</a:t>
            </a:r>
            <a:endParaRPr lang="en-US" dirty="0" smtClean="0"/>
          </a:p>
          <a:p>
            <a:pPr lvl="1"/>
            <a:r>
              <a:rPr lang="en-US" dirty="0" smtClean="0"/>
              <a:t>Pol2-seq</a:t>
            </a:r>
          </a:p>
          <a:p>
            <a:r>
              <a:rPr lang="en-US" dirty="0" smtClean="0"/>
              <a:t>Chromatin structure and high-level interactions</a:t>
            </a:r>
          </a:p>
          <a:p>
            <a:pPr lvl="1"/>
            <a:r>
              <a:rPr lang="en-US" dirty="0" smtClean="0"/>
              <a:t>3C / 5C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Techniques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010" b="17010"/>
          <a:stretch/>
        </p:blipFill>
        <p:spPr>
          <a:xfrm>
            <a:off x="4889294" y="3528818"/>
            <a:ext cx="2681783" cy="316443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0004" y="1751499"/>
            <a:ext cx="4171705" cy="4667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Gel shift assay</a:t>
            </a:r>
          </a:p>
          <a:p>
            <a:r>
              <a:rPr lang="en-US" dirty="0" smtClean="0"/>
              <a:t>Detecting DNA-protein interaction by electrophoresis</a:t>
            </a:r>
          </a:p>
          <a:p>
            <a:r>
              <a:rPr lang="en-US" dirty="0" smtClean="0"/>
              <a:t>Incubate DNA and proteins of interest together</a:t>
            </a:r>
          </a:p>
          <a:p>
            <a:pPr lvl="1"/>
            <a:r>
              <a:rPr lang="en-US" dirty="0" smtClean="0"/>
              <a:t>Require available of DNA sequence of interest</a:t>
            </a:r>
          </a:p>
          <a:p>
            <a:r>
              <a:rPr lang="en-US" dirty="0" smtClean="0"/>
              <a:t>Load mixture onto electrophoresis gel</a:t>
            </a:r>
          </a:p>
          <a:p>
            <a:r>
              <a:rPr lang="en-US" dirty="0" smtClean="0"/>
              <a:t> Mobility of DNA bound by proteins migrate slower in a gels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98" y="598486"/>
            <a:ext cx="2250702" cy="28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1126</TotalTime>
  <Words>616</Words>
  <Application>Microsoft Macintosh PowerPoint</Application>
  <PresentationFormat>On-screen Show (4:3)</PresentationFormat>
  <Paragraphs>102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Inkwell</vt:lpstr>
      <vt:lpstr>Detecting DNA-protein Interactions</vt:lpstr>
      <vt:lpstr>DNA and Proteins</vt:lpstr>
      <vt:lpstr>DNA-protein Interactions of Interest</vt:lpstr>
      <vt:lpstr>PowerPoint Presentation</vt:lpstr>
      <vt:lpstr>The ENCODE Project</vt:lpstr>
      <vt:lpstr>ENCODE</vt:lpstr>
      <vt:lpstr>PowerPoint Presentation</vt:lpstr>
      <vt:lpstr>An Overview of Technologies</vt:lpstr>
      <vt:lpstr>Early Techniques</vt:lpstr>
      <vt:lpstr>DNase Footprinting</vt:lpstr>
      <vt:lpstr>Chip-Chip</vt:lpstr>
      <vt:lpstr>PowerPoint Presentation</vt:lpstr>
      <vt:lpstr>PowerPoint Presentation</vt:lpstr>
      <vt:lpstr>Chip-chip Analysis tools</vt:lpstr>
      <vt:lpstr>Chip-seq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Overview of Technologies</vt:lpstr>
      <vt:lpstr>Dnase-seq </vt:lpstr>
      <vt:lpstr>PowerPoint Presentation</vt:lpstr>
      <vt:lpstr>FAIRE</vt:lpstr>
      <vt:lpstr>PowerPoint Presentation</vt:lpstr>
      <vt:lpstr>Pol2-seq</vt:lpstr>
      <vt:lpstr>PowerPoint Presentation</vt:lpstr>
      <vt:lpstr>An Overview of Technologies</vt:lpstr>
      <vt:lpstr>Chromatin High-level Structures</vt:lpstr>
      <vt:lpstr>PowerPoint Presentation</vt:lpstr>
      <vt:lpstr>PowerPoint Presentation</vt:lpstr>
      <vt:lpstr>An Integrative View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DNA-protein Interactions</dc:title>
  <dc:creator>Xinghua Lu</dc:creator>
  <cp:lastModifiedBy>Xinghua Lu</cp:lastModifiedBy>
  <cp:revision>34</cp:revision>
  <dcterms:created xsi:type="dcterms:W3CDTF">2012-04-06T13:10:20Z</dcterms:created>
  <dcterms:modified xsi:type="dcterms:W3CDTF">2012-04-06T17:14:20Z</dcterms:modified>
</cp:coreProperties>
</file>